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77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D270D-F527-43E0-936F-6312BF9B0F78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38537-B97C-4428-9C45-F7CDA16EF45B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6395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38537-B97C-4428-9C45-F7CDA16EF45B}" type="slidenum">
              <a:rPr lang="tr-TR" smtClean="0"/>
              <a:pPr/>
              <a:t>1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26.04.2011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2643207"/>
          </a:xfrm>
        </p:spPr>
        <p:txBody>
          <a:bodyPr>
            <a:normAutofit/>
          </a:bodyPr>
          <a:lstStyle/>
          <a:p>
            <a:r>
              <a:rPr lang="tr-TR" sz="4400" dirty="0" smtClean="0">
                <a:solidFill>
                  <a:schemeClr val="tx1"/>
                </a:solidFill>
              </a:rPr>
              <a:t>CONTENT-BASED INSTRUCTION</a:t>
            </a:r>
            <a:br>
              <a:rPr lang="tr-TR" sz="4400" dirty="0" smtClean="0">
                <a:solidFill>
                  <a:schemeClr val="tx1"/>
                </a:solidFill>
              </a:rPr>
            </a:br>
            <a:r>
              <a:rPr lang="tr-TR" sz="4400" dirty="0" smtClean="0">
                <a:solidFill>
                  <a:schemeClr val="tx1"/>
                </a:solidFill>
              </a:rPr>
              <a:t>(Saint Augustine 1980)</a:t>
            </a:r>
            <a:endParaRPr lang="tr-TR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Several basic assumptions on learning. These are,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29510" cy="454344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Language is taught together with the content rather than in isolation.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Using language as a means of acquiring information is necessary.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information acquired must reflect learners’ interests and need.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Some content areas may be more useful as a basis for language learning.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Students are kept motivated and interested for better learning.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Teaching builds on the previous experience of the learners.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CBI there is a mastery of subject content and related language proficiency.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DESIGN</a:t>
            </a:r>
            <a:br>
              <a:rPr lang="tr-TR" dirty="0" smtClean="0"/>
            </a:br>
            <a:r>
              <a:rPr lang="tr-TR" dirty="0" smtClean="0"/>
              <a:t>Objectives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200" dirty="0" smtClean="0"/>
              <a:t>Language learning is in the backgroud.</a:t>
            </a:r>
          </a:p>
          <a:p>
            <a:pPr>
              <a:buFont typeface="Wingdings" pitchFamily="2" charset="2"/>
              <a:buChar char="Ø"/>
            </a:pPr>
            <a:r>
              <a:rPr lang="tr-TR" sz="2200" dirty="0" smtClean="0"/>
              <a:t>Priority given to content learning.</a:t>
            </a:r>
          </a:p>
          <a:p>
            <a:pPr>
              <a:buFont typeface="Wingdings" pitchFamily="2" charset="2"/>
              <a:buChar char="Ø"/>
            </a:pPr>
            <a:r>
              <a:rPr lang="tr-TR" sz="2200" dirty="0" smtClean="0"/>
              <a:t>Objectives are determined by course goals or curriculum.</a:t>
            </a:r>
          </a:p>
          <a:p>
            <a:pPr>
              <a:buFont typeface="Wingdings" pitchFamily="2" charset="2"/>
              <a:buChar char="Ø"/>
            </a:pPr>
            <a:r>
              <a:rPr lang="tr-TR" sz="2200" dirty="0" smtClean="0"/>
              <a:t>An example of the objective of CBI in Berlin:</a:t>
            </a:r>
          </a:p>
          <a:p>
            <a:pPr>
              <a:buFont typeface="Wingdings" pitchFamily="2" charset="2"/>
              <a:buChar char="Ø"/>
            </a:pPr>
            <a:r>
              <a:rPr lang="tr-TR" sz="2200" dirty="0" smtClean="0"/>
              <a:t>To activate and develop existing English language skills.</a:t>
            </a:r>
          </a:p>
          <a:p>
            <a:pPr>
              <a:buFont typeface="Wingdings" pitchFamily="2" charset="2"/>
              <a:buChar char="Ø"/>
            </a:pPr>
            <a:r>
              <a:rPr lang="tr-TR" sz="2200" dirty="0" smtClean="0"/>
              <a:t>To acquire learning skills and strategies for future.</a:t>
            </a:r>
          </a:p>
          <a:p>
            <a:pPr>
              <a:buFont typeface="Wingdings" pitchFamily="2" charset="2"/>
              <a:buChar char="Ø"/>
            </a:pPr>
            <a:r>
              <a:rPr lang="tr-TR" sz="2200" dirty="0" smtClean="0"/>
              <a:t>To develop general academic skills.</a:t>
            </a:r>
          </a:p>
          <a:p>
            <a:pPr>
              <a:buFont typeface="Wingdings" pitchFamily="2" charset="2"/>
              <a:buChar char="Ø"/>
            </a:pPr>
            <a:r>
              <a:rPr lang="tr-TR" sz="2200" dirty="0" smtClean="0"/>
              <a:t>To broaden students’ understanding of English-speaking people.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-1357354" y="164305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SYLLABUS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8001056" cy="22145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The syllabus is shaped according to the content.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Theme-based model    →→   topical syllabus.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It is the organization of the Intensive Language Course at the Free University of Berlin.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2"/>
          </p:nvPr>
        </p:nvSpPr>
        <p:spPr>
          <a:xfrm>
            <a:off x="1071538" y="2857496"/>
            <a:ext cx="6572296" cy="3500462"/>
          </a:xfrm>
        </p:spPr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1. Drugs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2. Religious Persuasion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3. Advertising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4. Britain and Race Question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5. Native Americans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6. Modern Architecture</a:t>
            </a:r>
          </a:p>
          <a:p>
            <a:pPr>
              <a:buNone/>
            </a:pPr>
            <a:r>
              <a:rPr lang="tr-TR" b="1" dirty="0" smtClean="0"/>
              <a:t>7. Microchip Technology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8. Ecology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9. Alternative Energy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10. Nuclear Energy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11. Dracula in Myth, Noel and Films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12. Professional Ethics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Types of Learning and teaching activities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714348" y="1428736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Active –Learning strategies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Integration of language and content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Two for one learning       content and language 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Variety of similar subject matter.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Maximizing opportunities to use and practice English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Activity types by Stoller (1997); 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Language skills improvement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Vocabulary building 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Discourse organization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Communicative interaction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Study skills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Synthesis of content materials and grammar.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LEARNER’S ROLE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1148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Learners are to be independent.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Active interpreters.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Colloborative.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Learn by doing.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Explore alternative learning strategies.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Make different interpretations →reading,writing.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Participate in the selection of topics &amp; activities.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Be ready for the requirements of CBI.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ROLES OF TEACHER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7467600" cy="2900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 smtClean="0"/>
              <a:t>To have knowledge about the content.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To be responsible for selecting and adopting materials.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To create learner centered classrooms.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To keep context and comprihensibility foremost.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role of materials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57158" y="1643050"/>
            <a:ext cx="3643338" cy="43577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Materials should;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be authentic and comprehensible.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be releva</a:t>
            </a:r>
            <a:r>
              <a:rPr lang="tr-TR" dirty="0" smtClean="0"/>
              <a:t>n</a:t>
            </a:r>
            <a:r>
              <a:rPr lang="en-US" dirty="0" smtClean="0"/>
              <a:t>t to learners’ needs and interests.</a:t>
            </a:r>
            <a:endParaRPr lang="tr-T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contain the subject matter of content course.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4"/>
          </p:nvPr>
        </p:nvSpPr>
        <p:spPr>
          <a:xfrm>
            <a:off x="4357686" y="1500174"/>
            <a:ext cx="3929090" cy="4357718"/>
          </a:xfrm>
        </p:spPr>
        <p:txBody>
          <a:bodyPr>
            <a:norm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dirty="0" smtClean="0"/>
              <a:t>Textbooks are contrary to the very concept of CBI.</a:t>
            </a:r>
            <a:endParaRPr lang="tr-TR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These make language learning more successful.</a:t>
            </a:r>
            <a:endParaRPr lang="tr-TR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Some examples of materials are; newspapers, magazines, radio and TV broadcasts etc.</a:t>
            </a:r>
            <a:endParaRPr lang="tr-TR" dirty="0" smtClean="0"/>
          </a:p>
          <a:p>
            <a:pPr marL="457200" indent="-457200"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00034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sz="2700" dirty="0" smtClean="0"/>
              <a:t>CONTEMPORARY MODELS OF CONTENT BASED INTRUCTION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200" u="sng" dirty="0" smtClean="0"/>
              <a:t>Courses At University Level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7467600" cy="507209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Theme based instruction;</a:t>
            </a:r>
          </a:p>
          <a:p>
            <a:pPr>
              <a:buNone/>
            </a:pPr>
            <a:r>
              <a:rPr lang="tr-TR" dirty="0" smtClean="0"/>
              <a:t>   Syllabus is organized with themes or topics like pollution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Sheltered content instruction;</a:t>
            </a:r>
          </a:p>
          <a:p>
            <a:pPr>
              <a:buNone/>
            </a:pPr>
            <a:r>
              <a:rPr lang="tr-TR" dirty="0" smtClean="0"/>
              <a:t>    For learners of ESL who has a specific purpose.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E.g: Courses in English for business.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Adjunct language intruction;</a:t>
            </a:r>
          </a:p>
          <a:p>
            <a:pPr>
              <a:buNone/>
            </a:pPr>
            <a:r>
              <a:rPr lang="tr-TR" dirty="0" smtClean="0"/>
              <a:t>	Two linked courses: content course↔language course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Team-teach approach;</a:t>
            </a:r>
          </a:p>
          <a:p>
            <a:pPr>
              <a:buNone/>
            </a:pPr>
            <a:r>
              <a:rPr lang="tr-TR" dirty="0" smtClean="0"/>
              <a:t>    Variation on the Adjunct approach.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Skill-based approach</a:t>
            </a:r>
          </a:p>
          <a:p>
            <a:pPr>
              <a:buNone/>
            </a:pPr>
            <a:r>
              <a:rPr lang="tr-TR" dirty="0" smtClean="0"/>
              <a:t>    Focus on a specific academic skill (academic writing)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85736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Courses AT the Elemantary and Secondary Level</a:t>
            </a:r>
            <a:br>
              <a:rPr lang="tr-TR" dirty="0" smtClean="0"/>
            </a:br>
            <a:r>
              <a:rPr lang="tr-TR" u="sng" dirty="0" smtClean="0"/>
              <a:t>Theme Based Approach</a:t>
            </a:r>
            <a:br>
              <a:rPr lang="tr-TR" u="sng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2574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Selected topics or themes drawn from content area.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Teacher generated materials or adopted from outside recources.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To integrate the topic into the teaching of all skills.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To assist learners in developing general academic language skills.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6" name="2 Başlık"/>
          <p:cNvSpPr txBox="1">
            <a:spLocks/>
          </p:cNvSpPr>
          <p:nvPr/>
        </p:nvSpPr>
        <p:spPr>
          <a:xfrm>
            <a:off x="428596" y="3571876"/>
            <a:ext cx="7467600" cy="100013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tr-TR" sz="2400" u="sng" dirty="0" smtClean="0">
                <a:solidFill>
                  <a:schemeClr val="accent6">
                    <a:lumMod val="75000"/>
                  </a:schemeClr>
                </a:solidFill>
              </a:rPr>
              <a:t>ADJUNCT APPROACH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3 İçerik Yer Tutucusu"/>
          <p:cNvSpPr txBox="1">
            <a:spLocks/>
          </p:cNvSpPr>
          <p:nvPr/>
        </p:nvSpPr>
        <p:spPr>
          <a:xfrm>
            <a:off x="500034" y="3857628"/>
            <a:ext cx="7467600" cy="20431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tr-TR" sz="2400" dirty="0" smtClean="0"/>
          </a:p>
          <a:p>
            <a:pPr>
              <a:buClr>
                <a:schemeClr val="accent1"/>
              </a:buClr>
              <a:buSzPct val="107000"/>
              <a:buFont typeface="Wingdings" pitchFamily="2" charset="2"/>
              <a:buChar char="Ø"/>
            </a:pPr>
            <a:r>
              <a:rPr lang="tr-TR" sz="2400" dirty="0" smtClean="0"/>
              <a:t>Content course  ↔  Language course</a:t>
            </a:r>
          </a:p>
          <a:p>
            <a:pPr>
              <a:buClr>
                <a:schemeClr val="accent1"/>
              </a:buClr>
              <a:buSzPct val="107000"/>
              <a:buFont typeface="Wingdings" pitchFamily="2" charset="2"/>
              <a:buChar char="Ø"/>
            </a:pPr>
            <a:r>
              <a:rPr lang="tr-TR" sz="2400" dirty="0" smtClean="0"/>
              <a:t>Linked courses will assist students in developing academic knowledge and cognitive skills that will tranfer from one dicipline to another.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Courses in private language Institutes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0037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Theme-based model;</a:t>
            </a: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provide framework and materials for private language-school market, too.</a:t>
            </a: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four skills and grammar are thought in accordance with the main theme.</a:t>
            </a: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maintains principles for many printed EFL texts.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Background</a:t>
            </a:r>
            <a:endParaRPr lang="tr-TR" sz="40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Content-Based Instruction is;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 approach for second or foreign language learning.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rganized around the content or information that students will acquire.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Krahnke offers that;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eaching of content or information in language teaching by using the language.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846158"/>
          </a:xfrm>
        </p:spPr>
        <p:txBody>
          <a:bodyPr>
            <a:normAutofit/>
          </a:bodyPr>
          <a:lstStyle/>
          <a:p>
            <a:r>
              <a:rPr lang="tr-TR" dirty="0" smtClean="0"/>
              <a:t>PROCEDURE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75749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3200" dirty="0" smtClean="0"/>
              <a:t>CBI is an approach not a method.</a:t>
            </a:r>
          </a:p>
          <a:p>
            <a:pPr>
              <a:buFont typeface="Wingdings" pitchFamily="2" charset="2"/>
              <a:buChar char="Ø"/>
            </a:pPr>
            <a:r>
              <a:rPr lang="tr-TR" sz="3200" dirty="0" smtClean="0"/>
              <a:t>No specific techniques or activities.</a:t>
            </a:r>
          </a:p>
          <a:p>
            <a:pPr>
              <a:buFont typeface="Wingdings" pitchFamily="2" charset="2"/>
              <a:buChar char="Ø"/>
            </a:pPr>
            <a:r>
              <a:rPr lang="tr-TR" sz="3200" dirty="0" smtClean="0"/>
              <a:t>Teaching materials &amp; activities organized according to the program that matches with them.</a:t>
            </a:r>
          </a:p>
          <a:p>
            <a:endParaRPr lang="tr-TR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428604"/>
            <a:ext cx="7467600" cy="774696"/>
          </a:xfrm>
        </p:spPr>
        <p:txBody>
          <a:bodyPr>
            <a:normAutofit fontScale="90000"/>
          </a:bodyPr>
          <a:lstStyle/>
          <a:p>
            <a:r>
              <a:rPr lang="tr-TR" sz="2400" dirty="0" smtClean="0"/>
              <a:t>Example for the procedures in a CBI lesson</a:t>
            </a:r>
            <a:br>
              <a:rPr lang="tr-TR" sz="2400" dirty="0" smtClean="0"/>
            </a:br>
            <a:r>
              <a:rPr lang="tr-TR" sz="2400" dirty="0" smtClean="0"/>
              <a:t>Lesson built around a film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2576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Linguistic analyses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Preparation for film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Viewing a segment of the movie.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Discussion of the film.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Discussion of the reading.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Videotaped interview.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Preparation for articles.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Presentation of articles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Wrap-up discussion.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CONCLUSION</a:t>
            </a:r>
            <a:br>
              <a:rPr lang="tr-TR" dirty="0" smtClean="0"/>
            </a:br>
            <a:r>
              <a:rPr lang="tr-TR" u="sng" dirty="0" smtClean="0"/>
              <a:t>Advantages of CBI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642910" y="2143116"/>
            <a:ext cx="7324724" cy="3257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 smtClean="0"/>
              <a:t>More interesting and motivating.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Real purpose.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Wider knowledge of the world.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Developing valuable thinking skills.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Developing collaborative skills.</a:t>
            </a:r>
          </a:p>
          <a:p>
            <a:endParaRPr lang="tr-TR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631844"/>
          </a:xfrm>
        </p:spPr>
        <p:txBody>
          <a:bodyPr/>
          <a:lstStyle/>
          <a:p>
            <a:r>
              <a:rPr lang="tr-TR" b="1" dirty="0" smtClean="0"/>
              <a:t>Drawbacks;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7572428" cy="53578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Teachers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smtClean="0"/>
              <a:t>A lack of training in content-based instruction</a:t>
            </a:r>
            <a:r>
              <a:rPr lang="tr-TR" sz="2000" dirty="0" smtClean="0"/>
              <a:t>.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smtClean="0"/>
              <a:t>Collaboration between the language teacher and the subject matter teacher is imperative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smtClean="0"/>
              <a:t>Language proficiency of the subject matter teacher and the language teacher</a:t>
            </a:r>
            <a:endParaRPr lang="tr-TR" sz="2000" dirty="0" smtClean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Students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     </a:t>
            </a:r>
            <a:r>
              <a:rPr lang="en-US" sz="2000" dirty="0" smtClean="0"/>
              <a:t>Limited time to achieve adequate academic level</a:t>
            </a:r>
            <a:endParaRPr lang="tr-TR" sz="2000" dirty="0" smtClean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Instructional Materials</a:t>
            </a:r>
            <a:endParaRPr lang="tr-TR" sz="2000" dirty="0" smtClean="0"/>
          </a:p>
          <a:p>
            <a:pPr lvl="0">
              <a:buNone/>
            </a:pPr>
            <a:r>
              <a:rPr lang="tr-TR" sz="2000" dirty="0" smtClean="0"/>
              <a:t>     </a:t>
            </a:r>
            <a:r>
              <a:rPr lang="en-US" sz="2000" dirty="0" smtClean="0"/>
              <a:t>Little material available on the market</a:t>
            </a:r>
            <a:endParaRPr lang="tr-TR" sz="2000" dirty="0" smtClean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Assessment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     </a:t>
            </a:r>
            <a:r>
              <a:rPr lang="en-US" sz="2000" dirty="0" smtClean="0"/>
              <a:t>How to assess subject matter and language skills within the educational system   </a:t>
            </a:r>
            <a:endParaRPr lang="tr-TR" sz="2000" dirty="0" smtClean="0"/>
          </a:p>
          <a:p>
            <a:endParaRPr lang="tr-TR" sz="2000" dirty="0" smtClean="0"/>
          </a:p>
          <a:p>
            <a:endParaRPr lang="tr-T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does content mean?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opic or subject matter going to be t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ught.</a:t>
            </a:r>
            <a:endParaRPr lang="tr-TR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hrough language we can communicate.</a:t>
            </a:r>
            <a:endParaRPr lang="tr-TR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571480"/>
            <a:ext cx="7286676" cy="71438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CBI focuses on;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sz="2800" dirty="0" smtClean="0"/>
              <a:t>T</a:t>
            </a:r>
            <a:r>
              <a:rPr lang="en-US" sz="2800" dirty="0" smtClean="0"/>
              <a:t>he integration of language and content instruction.</a:t>
            </a: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T</a:t>
            </a:r>
            <a:r>
              <a:rPr lang="en-US" sz="2800" dirty="0" smtClean="0"/>
              <a:t>he language of content area.</a:t>
            </a: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U</a:t>
            </a:r>
            <a:r>
              <a:rPr lang="en-US" sz="2800" dirty="0" smtClean="0"/>
              <a:t>sing the language as a tool to acquire information.</a:t>
            </a:r>
            <a:endParaRPr lang="tr-TR" sz="2800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L</a:t>
            </a:r>
            <a:r>
              <a:rPr lang="en-US" sz="2800" dirty="0" smtClean="0"/>
              <a:t>earner’s interests and needs.</a:t>
            </a:r>
            <a:endParaRPr lang="tr-TR" sz="2800" dirty="0" smtClean="0"/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582726"/>
          </a:xfrm>
        </p:spPr>
        <p:txBody>
          <a:bodyPr>
            <a:noAutofit/>
          </a:bodyPr>
          <a:lstStyle/>
          <a:p>
            <a:pPr lvl="0"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many contexts students learn language and subject matters separately.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 flipH="1">
            <a:off x="1428728" y="2285992"/>
            <a:ext cx="1928826" cy="1428760"/>
          </a:xfrm>
          <a:prstGeom prst="wedgeRoundRectCallout">
            <a:avLst>
              <a:gd name="adj1" fmla="val 75190"/>
              <a:gd name="adj2" fmla="val 5249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Language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classes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flipH="1">
            <a:off x="5000628" y="2214554"/>
            <a:ext cx="2000264" cy="1643074"/>
          </a:xfrm>
          <a:prstGeom prst="wedgeRoundRectCallout">
            <a:avLst>
              <a:gd name="adj1" fmla="val 78074"/>
              <a:gd name="adj2" fmla="val 5590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Subject matter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classes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flipH="1">
            <a:off x="2714608" y="4214818"/>
            <a:ext cx="2428895" cy="1138241"/>
          </a:xfrm>
          <a:prstGeom prst="wedgeRoundRectCallout">
            <a:avLst>
              <a:gd name="adj1" fmla="val 43194"/>
              <a:gd name="adj2" fmla="val 7745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Language and Subject matter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1500166" y="5572140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in CBI, students learn language and subject matter simultaneously.</a:t>
            </a:r>
            <a:endParaRPr lang="tr-TR" sz="11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CBI takes some of its theory and practice from these curriculum approaches;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8618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800" dirty="0" smtClean="0"/>
              <a:t>Language across the Curriculum</a:t>
            </a:r>
            <a:endParaRPr lang="tr-TR" sz="2800" dirty="0" smtClean="0"/>
          </a:p>
          <a:p>
            <a:pPr lvl="0">
              <a:buFont typeface="Wingdings" pitchFamily="2" charset="2"/>
              <a:buChar char="Ø"/>
            </a:pPr>
            <a:r>
              <a:rPr lang="en-US" sz="2800" dirty="0" smtClean="0"/>
              <a:t>Immersion Education</a:t>
            </a:r>
            <a:endParaRPr lang="tr-TR" sz="2800" dirty="0" smtClean="0"/>
          </a:p>
          <a:p>
            <a:pPr lvl="0">
              <a:buFont typeface="Wingdings" pitchFamily="2" charset="2"/>
              <a:buChar char="Ø"/>
            </a:pPr>
            <a:r>
              <a:rPr lang="en-US" sz="2800" dirty="0" smtClean="0"/>
              <a:t>Immigrant On-Arrival Programs</a:t>
            </a:r>
            <a:endParaRPr lang="tr-TR" sz="2800" dirty="0" smtClean="0"/>
          </a:p>
          <a:p>
            <a:pPr lvl="0">
              <a:buFont typeface="Wingdings" pitchFamily="2" charset="2"/>
              <a:buChar char="Ø"/>
            </a:pPr>
            <a:r>
              <a:rPr lang="en-US" sz="2800" dirty="0" smtClean="0"/>
              <a:t>Programs for Students with Limited English Proficiency</a:t>
            </a:r>
            <a:endParaRPr lang="tr-TR" sz="2800" dirty="0" smtClean="0"/>
          </a:p>
          <a:p>
            <a:pPr lvl="0">
              <a:buFont typeface="Wingdings" pitchFamily="2" charset="2"/>
              <a:buChar char="Ø"/>
            </a:pPr>
            <a:r>
              <a:rPr lang="en-US" sz="2800" dirty="0" smtClean="0"/>
              <a:t>Language for Specific Purposes.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THE ROLE OF CONTENT  IN OTHER CURRICULUM DESIGNS.</a:t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50072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Language Accross The Curriculum.</a:t>
            </a:r>
          </a:p>
          <a:p>
            <a:pPr>
              <a:buNone/>
            </a:pPr>
            <a:r>
              <a:rPr lang="tr-TR" dirty="0" smtClean="0"/>
              <a:t>	Reading and writing in all subject areas.</a:t>
            </a:r>
          </a:p>
          <a:p>
            <a:pPr>
              <a:buNone/>
            </a:pPr>
            <a:r>
              <a:rPr lang="tr-TR" dirty="0" smtClean="0"/>
              <a:t>	Language skills –teach in content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Immersion Education.</a:t>
            </a:r>
          </a:p>
          <a:p>
            <a:pPr>
              <a:buNone/>
            </a:pPr>
            <a:r>
              <a:rPr lang="tr-TR" dirty="0" smtClean="0"/>
              <a:t>	Language: Vechile for learning content.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Immigrant On Arrival Programs.</a:t>
            </a:r>
          </a:p>
          <a:p>
            <a:pPr>
              <a:buNone/>
            </a:pPr>
            <a:r>
              <a:rPr lang="tr-TR" dirty="0" smtClean="0"/>
              <a:t>	Immigrants</a:t>
            </a:r>
          </a:p>
          <a:p>
            <a:pPr>
              <a:buNone/>
            </a:pPr>
            <a:r>
              <a:rPr lang="tr-TR" dirty="0" smtClean="0"/>
              <a:t>	Real-world content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Programs For Students With Limited English Proficiency.</a:t>
            </a:r>
          </a:p>
          <a:p>
            <a:pPr>
              <a:buNone/>
            </a:pPr>
            <a:r>
              <a:rPr lang="tr-TR" dirty="0" smtClean="0"/>
              <a:t>	Supply  children with enough language competency.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Language For Specific Purposes.</a:t>
            </a:r>
          </a:p>
          <a:p>
            <a:pPr>
              <a:buNone/>
            </a:pPr>
            <a:r>
              <a:rPr lang="tr-TR" dirty="0" smtClean="0"/>
              <a:t>	Specific task or job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txBody>
          <a:bodyPr/>
          <a:lstStyle/>
          <a:p>
            <a:r>
              <a:rPr lang="tr-TR" dirty="0" smtClean="0"/>
              <a:t>APPROACH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714348" y="1500174"/>
            <a:ext cx="7467600" cy="4873752"/>
          </a:xfrm>
        </p:spPr>
        <p:txBody>
          <a:bodyPr/>
          <a:lstStyle/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The term CBI is commonly used to describe approaches integrating language and content.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/>
              <a:t>What is  content?</a:t>
            </a:r>
          </a:p>
          <a:p>
            <a:pPr>
              <a:buNone/>
            </a:pPr>
            <a:r>
              <a:rPr lang="tr-TR" sz="2800" dirty="0" smtClean="0"/>
              <a:t>  The focus of CBI lesson is on the topic or subject matter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THEORY OF LANGUAGE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2575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3200" dirty="0" smtClean="0"/>
              <a:t>Language is text and discourse based.</a:t>
            </a:r>
          </a:p>
          <a:p>
            <a:pPr>
              <a:buFont typeface="Wingdings" pitchFamily="2" charset="2"/>
              <a:buChar char="Ø"/>
            </a:pPr>
            <a:r>
              <a:rPr lang="tr-TR" sz="3200" dirty="0" smtClean="0"/>
              <a:t>Language use draws on integrated skills.</a:t>
            </a:r>
          </a:p>
          <a:p>
            <a:pPr>
              <a:buFont typeface="Wingdings" pitchFamily="2" charset="2"/>
              <a:buChar char="Ø"/>
            </a:pPr>
            <a:r>
              <a:rPr lang="tr-TR" sz="3200" dirty="0" smtClean="0"/>
              <a:t>Language is purposeful.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918</Words>
  <Application>Microsoft Office PowerPoint</Application>
  <PresentationFormat>On-screen Show (4:3)</PresentationFormat>
  <Paragraphs>188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Cumba</vt:lpstr>
      <vt:lpstr>CONTENT-BASED INSTRUCTION (Saint Augustine 1980)</vt:lpstr>
      <vt:lpstr> Background</vt:lpstr>
      <vt:lpstr>What does content mean? </vt:lpstr>
      <vt:lpstr>CBI focuses on; </vt:lpstr>
      <vt:lpstr>In many contexts students learn language and subject matters separately. </vt:lpstr>
      <vt:lpstr>CBI takes some of its theory and practice from these curriculum approaches; </vt:lpstr>
      <vt:lpstr>THE ROLE OF CONTENT  IN OTHER CURRICULUM DESIGNS. </vt:lpstr>
      <vt:lpstr>APPROACH </vt:lpstr>
      <vt:lpstr>THEORY OF LANGUAGE </vt:lpstr>
      <vt:lpstr>Several basic assumptions on learning. These are, </vt:lpstr>
      <vt:lpstr>DESIGN Objectives </vt:lpstr>
      <vt:lpstr>SYLLABUS </vt:lpstr>
      <vt:lpstr>Types of Learning and teaching activities </vt:lpstr>
      <vt:lpstr>LEARNER’S ROLE </vt:lpstr>
      <vt:lpstr>THE ROLES OF TEACHER </vt:lpstr>
      <vt:lpstr>The role of materials </vt:lpstr>
      <vt:lpstr>CONTEMPORARY MODELS OF CONTENT BASED INTRUCTION Courses At University Level </vt:lpstr>
      <vt:lpstr>Courses AT the Elemantary and Secondary Level Theme Based Approach </vt:lpstr>
      <vt:lpstr>Courses in private language Institutes </vt:lpstr>
      <vt:lpstr>PROCEDURE</vt:lpstr>
      <vt:lpstr>Example for the procedures in a CBI lesson Lesson built around a film</vt:lpstr>
      <vt:lpstr>CONCLUSION Advantages of CBI</vt:lpstr>
      <vt:lpstr>Drawbacks;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CONTENT-BASED INSTRUCTION (Saunt Augustine</dc:title>
  <cp:lastModifiedBy>Wrath</cp:lastModifiedBy>
  <cp:revision>25</cp:revision>
  <dcterms:modified xsi:type="dcterms:W3CDTF">2011-04-25T21:16:22Z</dcterms:modified>
</cp:coreProperties>
</file>